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0"/>
  </p:handoutMasterIdLst>
  <p:sldIdLst>
    <p:sldId id="258" r:id="rId2"/>
    <p:sldId id="279" r:id="rId3"/>
    <p:sldId id="272" r:id="rId4"/>
    <p:sldId id="282" r:id="rId5"/>
    <p:sldId id="259" r:id="rId6"/>
    <p:sldId id="273" r:id="rId7"/>
    <p:sldId id="323" r:id="rId8"/>
    <p:sldId id="324" r:id="rId9"/>
    <p:sldId id="285" r:id="rId10"/>
    <p:sldId id="288" r:id="rId11"/>
    <p:sldId id="289" r:id="rId12"/>
    <p:sldId id="305" r:id="rId13"/>
    <p:sldId id="325" r:id="rId14"/>
    <p:sldId id="320" r:id="rId15"/>
    <p:sldId id="322" r:id="rId16"/>
    <p:sldId id="307" r:id="rId17"/>
    <p:sldId id="308" r:id="rId18"/>
    <p:sldId id="309" r:id="rId19"/>
    <p:sldId id="331" r:id="rId20"/>
    <p:sldId id="310" r:id="rId21"/>
    <p:sldId id="312" r:id="rId22"/>
    <p:sldId id="316" r:id="rId23"/>
    <p:sldId id="326" r:id="rId24"/>
    <p:sldId id="327" r:id="rId25"/>
    <p:sldId id="329" r:id="rId26"/>
    <p:sldId id="330" r:id="rId27"/>
    <p:sldId id="332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A2EF4A-FE14-4532-ACFA-20A14DF804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7810-8773-4156-A713-09D37578EF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A001C-235D-4583-91CF-74A9E0CA00F9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7EAED-33BC-4D15-A47D-209A6118CF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302D7-0779-4C5A-B415-7F66492AF6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832E8-E46B-4361-B5C7-5A0699E5DA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982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525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50819-4475-4460-83F9-65D22FD1B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0" y="1574674"/>
            <a:ext cx="6254427" cy="42355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887C14-EE03-4044-93B2-DD0AD899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587" y="1562465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1D3D6F-AE8E-42F3-B5BC-84A7D402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51" y="1562465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D4FCD0-CDE1-43D4-B31A-F943C532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0587" y="2547888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B6B1C-A415-4775-B2F1-5A71DE24BC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93" y="2485163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35B97-80A5-4AB9-AE3B-8FDFAF50D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89" y="1818981"/>
            <a:ext cx="3508157" cy="82391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B934F4F-3FDE-406F-8065-7DC0635A3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591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80C112B-8468-4BDD-8741-692A2EFFF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592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B84E61-93E0-4628-A104-C75C29EF87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1" y="1818981"/>
            <a:ext cx="3508157" cy="823912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D0345A1-9BDD-450E-8E72-D8795AA3AA2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261283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5E78397-B7FA-4355-A257-A4846BE1473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61284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38D993-D8F2-4059-9A2F-224D9AAB2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25" y="1818981"/>
            <a:ext cx="3508157" cy="823912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37146D7-F7DA-434B-9E68-D796F12F7A2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43527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BC8863-27A8-4BA1-98C4-08640E312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92" y="1818981"/>
            <a:ext cx="3508157" cy="823912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044814E-171B-42B7-A39B-6001BA2DF2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867094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3AB7E0DF-C369-49B6-A620-17A0B3275D5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867095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213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EC24E-4D73-4CA4-9C65-58CC9B4D09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78" y="2214983"/>
            <a:ext cx="5181600" cy="414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CC711-A200-42E5-800D-891E0F8A0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15" y="2214983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7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996373-2DA0-4C35-9557-670B3F8CB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846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778371-BEC0-4384-B529-D547AB875FC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50527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99C6B0-1968-4B44-A18E-C9735C9B967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902208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F33EB-E636-40F8-B2A0-4F6D0F82D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5" y="1698410"/>
            <a:ext cx="3564782" cy="38262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41112-3F17-429F-9AC7-B8E87F7F4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21" y="1698410"/>
            <a:ext cx="3564782" cy="38262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9A5867-1D44-430F-8B03-BFD1A1114B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44" y="1689532"/>
            <a:ext cx="3564782" cy="38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1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ED6E3-6EAA-4E26-92D5-90FEFFAE9B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07" y="1287260"/>
            <a:ext cx="9507984" cy="703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0EC9F-9A1F-4B6F-AD1E-29D3CB7F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008" y="1287260"/>
            <a:ext cx="9507984" cy="70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09E32D-4F0E-4370-BA06-E7D49482A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2007" y="2120657"/>
            <a:ext cx="4557943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1B81FF-943E-46F6-BC80-46428EC96E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009443" y="2147290"/>
            <a:ext cx="4840549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EC0B-6AF3-4937-A791-4570833226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43" y="2120657"/>
            <a:ext cx="4941162" cy="414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525E8-7D72-4A91-BEDC-2280E4FCF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95" y="2107339"/>
            <a:ext cx="4557943" cy="41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49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FEDCB-5FC3-400D-82BD-BE04A742A7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3" y="2203883"/>
            <a:ext cx="337867" cy="33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80C03-3E1B-4952-8C8B-F4EFCDD86B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6487" y="6077363"/>
            <a:ext cx="337867" cy="337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3A53A-988A-4EBE-9B3A-5E179E8365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5754738" y="2197876"/>
            <a:ext cx="337867" cy="337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50F453-1CDF-4183-B97B-C8F20B9255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21402" y="6096893"/>
            <a:ext cx="337867" cy="337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D56C20-7369-4D81-B282-2F3CED17C8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51" y="2218375"/>
            <a:ext cx="337867" cy="337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FFCAD7-8020-4392-B1CA-D84A8ABF0E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30475" y="6091855"/>
            <a:ext cx="337867" cy="337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6EA74-69A3-44D7-A9E0-456D597AE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11168726" y="2212368"/>
            <a:ext cx="337867" cy="337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F0-1911-4318-9D6D-E5EB44D6A5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135390" y="6111385"/>
            <a:ext cx="337867" cy="3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27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E1431-7A7B-4A31-A54D-2603DCCA2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98" y="2420563"/>
            <a:ext cx="7668429" cy="220678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76FFB2-F3F5-4214-AA55-6F0B99FDF6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32339" y="3230530"/>
            <a:ext cx="6153704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8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00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6C7B-7FE0-4E8A-8345-03AD77B5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18" y="2766218"/>
            <a:ext cx="752456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896BB-7201-4E0A-BBBF-F5FFA51AED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11" y="0"/>
            <a:ext cx="2405189" cy="1855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108E0-4D6C-4B23-B9CE-6D1CBB4804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883"/>
            <a:ext cx="2121763" cy="15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9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E5A5720-14A6-4E76-8AE0-7BF5A93F2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697857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C2843D21-9EFE-4BC5-BE92-A665BEA47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697857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F1D427-C6F8-43B7-AB09-7B9FC714E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2" y="1664568"/>
            <a:ext cx="5181600" cy="4149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8437B2-1A11-4845-8AC4-8423D7E5E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37" y="1664567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7EAD529-84B7-47AD-9E2D-2D11D6BE2A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663" y="2475930"/>
            <a:ext cx="5183188" cy="823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09A1F9-4984-4DE1-8EC7-F126D9C46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2475930"/>
            <a:ext cx="5157787" cy="8239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E456396-CC31-438B-86DD-0C3C4C2A4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06EE347-FB37-4B8C-8664-75D6A2C68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7593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9F9ED0A-EFB8-4809-9A9F-74698B6B7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71F74E-5805-4A0D-9B1C-7A9C918EF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5664" y="247593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4D548B32-A67A-49D3-A135-8DD83DAEC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803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85F33-10CF-4D38-A10C-3E381DB8A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" y="2635726"/>
            <a:ext cx="10417098" cy="29305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3CBF60-65BD-4A93-9569-637680CF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526959"/>
            <a:ext cx="10515600" cy="10248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4E4798-8506-48A3-86AF-86E5CF6D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50" y="2635726"/>
            <a:ext cx="10515600" cy="30459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984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0C4E3D-9A02-4511-A441-FF3F678EC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22" y="1562465"/>
            <a:ext cx="6254427" cy="423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1D8802-777F-43A1-A758-E8C41294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8" y="1580223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AC84-8FCE-4F56-983B-CCD700EA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722" y="1580223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21D48-3710-46CF-B681-A13553078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6218" y="2565646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45D4AA-76AD-417E-8602-5E93F35603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4" y="2502921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7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F441CD-043F-41E0-AF10-72C2EFF7C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76" y="2634431"/>
            <a:ext cx="1603762" cy="15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2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D7154B-DCE5-42B3-9675-59392099E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21" y="2569613"/>
            <a:ext cx="4214179" cy="565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128B0-2555-4417-AE18-C1717D6A2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89" y="2569613"/>
            <a:ext cx="4214179" cy="565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76FDD3-C6D8-409D-9E32-D45364462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22489D0-F5E0-426A-908B-E832CE817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91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05B9255-CEC4-4CEE-8D99-F2E3D5E92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8437F6A-9603-4E96-8B57-BD3492CF7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B398605-DC27-4243-927F-8DB3153CB87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88024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8CB52F-7D49-4256-85E2-CD87ADB711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299841"/>
            <a:ext cx="5183188" cy="2671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1BBA9F-4038-4273-863F-15FBB9509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99" y="3272034"/>
            <a:ext cx="5183188" cy="26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6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34FC87A-BD6D-48EF-84E5-7880F44C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62" y="1409825"/>
            <a:ext cx="4381422" cy="93881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FB144F7-2051-4B8B-B7F4-42AEFF286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9596" y="2504670"/>
            <a:ext cx="4158977" cy="353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38F94-F541-4411-8923-64821B6BC8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74" y="2449053"/>
            <a:ext cx="4381422" cy="370736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FAB1C74-122C-4DFD-B9D3-0394B289E855}"/>
              </a:ext>
            </a:extLst>
          </p:cNvPr>
          <p:cNvSpPr txBox="1">
            <a:spLocks/>
          </p:cNvSpPr>
          <p:nvPr userDrawn="1"/>
        </p:nvSpPr>
        <p:spPr>
          <a:xfrm>
            <a:off x="6196694" y="1409825"/>
            <a:ext cx="4381422" cy="9388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D35DB26-DC0A-4DBD-917C-461C91AE2E4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2499" y="2497457"/>
            <a:ext cx="4233339" cy="36105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BB59A-246E-4221-9556-7A38EE5B0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94" y="2417485"/>
            <a:ext cx="4381422" cy="37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BD0BC50-CF1D-4086-B483-4387CD3F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0186DB-18B5-4FDA-928A-4F8C3F45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51759"/>
            <a:ext cx="10515600" cy="3525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6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6" r:id="rId2"/>
    <p:sldLayoutId id="2147483649" r:id="rId3"/>
    <p:sldLayoutId id="2147483650" r:id="rId4"/>
    <p:sldLayoutId id="2147483655" r:id="rId5"/>
    <p:sldLayoutId id="2147483656" r:id="rId6"/>
    <p:sldLayoutId id="2147483657" r:id="rId7"/>
    <p:sldLayoutId id="2147483660" r:id="rId8"/>
    <p:sldLayoutId id="2147483659" r:id="rId9"/>
    <p:sldLayoutId id="2147483662" r:id="rId10"/>
    <p:sldLayoutId id="2147483663" r:id="rId11"/>
    <p:sldLayoutId id="2147483661" r:id="rId12"/>
    <p:sldLayoutId id="2147483658" r:id="rId13"/>
    <p:sldLayoutId id="2147483665" r:id="rId14"/>
    <p:sldLayoutId id="2147483667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wsparrow.blogspot.com/2018/02/how-to-create-quiz-using-python.html" TargetMode="External"/><Relationship Id="rId7" Type="http://schemas.openxmlformats.org/officeDocument/2006/relationships/hyperlink" Target="https://about.gitlab.com/solutions/aws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blog.keliweb.it/2015/04/mysql-recuperare-lelenco-delle-tabelle/" TargetMode="External"/><Relationship Id="rId4" Type="http://schemas.openxmlformats.org/officeDocument/2006/relationships/image" Target="../media/image15.jpg"/><Relationship Id="rId9" Type="http://schemas.openxmlformats.org/officeDocument/2006/relationships/hyperlink" Target="https://adrin.info/gitgithub-how-to-contribute-to-an-open-source-project-on-github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F4F60-FE03-4490-82E3-1A314132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54" y="890967"/>
            <a:ext cx="3048504" cy="298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12947C-5F57-4529-B2A1-AF99303D250B}"/>
              </a:ext>
            </a:extLst>
          </p:cNvPr>
          <p:cNvSpPr txBox="1">
            <a:spLocks/>
          </p:cNvSpPr>
          <p:nvPr/>
        </p:nvSpPr>
        <p:spPr>
          <a:xfrm>
            <a:off x="1524000" y="3673512"/>
            <a:ext cx="9144000" cy="9519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-300" dirty="0" err="1"/>
              <a:t>Futurense</a:t>
            </a:r>
            <a:endParaRPr lang="en-US" b="1" spc="-3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74FE611-E3CC-4B83-9F51-B645E4F3437A}"/>
              </a:ext>
            </a:extLst>
          </p:cNvPr>
          <p:cNvSpPr txBox="1">
            <a:spLocks/>
          </p:cNvSpPr>
          <p:nvPr/>
        </p:nvSpPr>
        <p:spPr>
          <a:xfrm>
            <a:off x="1524000" y="4473033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spc="-150" dirty="0">
                <a:latin typeface="Helvetica" pitchFamily="2" charset="0"/>
              </a:rPr>
              <a:t>Democratizing Tech Talent </a:t>
            </a:r>
            <a:br>
              <a:rPr lang="en-US" sz="3200" spc="-150" dirty="0">
                <a:latin typeface="Helvetica" pitchFamily="2" charset="0"/>
              </a:rPr>
            </a:br>
            <a:r>
              <a:rPr lang="en-US" sz="3200" spc="-150" dirty="0">
                <a:latin typeface="Helvetica" pitchFamily="2" charset="0"/>
              </a:rPr>
              <a:t>to deliver impact at scale</a:t>
            </a:r>
          </a:p>
        </p:txBody>
      </p:sp>
    </p:spTree>
    <p:extLst>
      <p:ext uri="{BB962C8B-B14F-4D97-AF65-F5344CB8AC3E}">
        <p14:creationId xmlns:p14="http://schemas.microsoft.com/office/powerpoint/2010/main" val="284946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1" y="1378723"/>
            <a:ext cx="6834622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Step 2: Data Cleaning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8912A-4CE3-437E-BB81-9569F019B8C4}"/>
              </a:ext>
            </a:extLst>
          </p:cNvPr>
          <p:cNvSpPr txBox="1"/>
          <p:nvPr/>
        </p:nvSpPr>
        <p:spPr>
          <a:xfrm>
            <a:off x="2422688" y="2696066"/>
            <a:ext cx="7701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Find and process the Missing Data for the columns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Population = Male +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Literate = </a:t>
            </a:r>
            <a:r>
              <a:rPr lang="en-US" sz="1200" dirty="0" err="1"/>
              <a:t>Literate_Male</a:t>
            </a:r>
            <a:r>
              <a:rPr lang="en-US" sz="1200" dirty="0"/>
              <a:t> + </a:t>
            </a:r>
            <a:r>
              <a:rPr lang="en-US" sz="1200" dirty="0" err="1"/>
              <a:t>Literate_Female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Population  = </a:t>
            </a:r>
            <a:r>
              <a:rPr lang="en-US" sz="1200" dirty="0" err="1"/>
              <a:t>Young_and_Adult</a:t>
            </a:r>
            <a:r>
              <a:rPr lang="en-US" sz="1200" dirty="0"/>
              <a:t>+  </a:t>
            </a:r>
            <a:r>
              <a:rPr lang="en-US" sz="1200" dirty="0" err="1"/>
              <a:t>Middle_Aged</a:t>
            </a:r>
            <a:r>
              <a:rPr lang="en-US" sz="1200" dirty="0"/>
              <a:t> + </a:t>
            </a:r>
            <a:r>
              <a:rPr lang="en-US" sz="1200" dirty="0" err="1"/>
              <a:t>Senior_Citizen</a:t>
            </a:r>
            <a:r>
              <a:rPr lang="en-US" sz="1200" dirty="0"/>
              <a:t> + </a:t>
            </a:r>
            <a:r>
              <a:rPr lang="en-US" sz="1200" dirty="0" err="1"/>
              <a:t>Age_Not_Stated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Households = </a:t>
            </a:r>
            <a:r>
              <a:rPr lang="en-US" sz="1200" dirty="0" err="1"/>
              <a:t>Households_Rural</a:t>
            </a:r>
            <a:r>
              <a:rPr lang="en-US" sz="1200" dirty="0"/>
              <a:t> + </a:t>
            </a:r>
            <a:r>
              <a:rPr lang="en-US" sz="1200" dirty="0" err="1"/>
              <a:t>Households_Urban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2250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162110"/>
            <a:ext cx="3099893" cy="164981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b="0" dirty="0"/>
              <a:t>Ratio of Missing Data- before and after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36F2B-9DBF-4B19-82BE-DB341862F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452" y="1084083"/>
            <a:ext cx="7400041" cy="5184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30BEC7-1C2B-4B69-8ABA-C7CA39C03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866" y="1214819"/>
            <a:ext cx="7098797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80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2CA3C8-0D54-4D1E-8D50-2A6D1D69D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1951348"/>
            <a:ext cx="6425275" cy="43171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040043"/>
            <a:ext cx="3099893" cy="325140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/>
              <a:t>Column Renaming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/>
              <a:t>State/UT renaming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/>
              <a:t>Updated State of Telangana and Laddakh </a:t>
            </a:r>
          </a:p>
          <a:p>
            <a:endParaRPr lang="en-IN" sz="2400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B71BB-2BF2-4C61-9599-3A56BD6AB2D1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3: Process the relevant data of Housing Dataset</a:t>
            </a:r>
            <a:endParaRPr lang="en-IN" sz="24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86BB3-14B0-44DC-A269-9D2F9D676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680" y="2067480"/>
            <a:ext cx="6126639" cy="40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82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3DD3BEF-27AF-45FF-9EEF-11C8BB56D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26" y="1809946"/>
            <a:ext cx="7368767" cy="44396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099441"/>
            <a:ext cx="3099893" cy="344139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2400" b="0" dirty="0"/>
              <a:t>Number of Rural households per 100 people</a:t>
            </a:r>
          </a:p>
          <a:p>
            <a:endParaRPr lang="en-US" sz="2400" b="0" dirty="0"/>
          </a:p>
          <a:p>
            <a:r>
              <a:rPr lang="en-US" sz="2400" b="0" dirty="0"/>
              <a:t>Himachal Pradesh having highest number of rural households per 100 people</a:t>
            </a:r>
            <a:endParaRPr lang="en-IN" sz="2400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A9088-C5AD-4FF7-8609-1073DF4FD36C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AE553-8CB6-492F-B89F-58EB98F7C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87" y="1923068"/>
            <a:ext cx="7038549" cy="41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0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3DD3BEF-27AF-45FF-9EEF-11C8BB56D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26" y="1809946"/>
            <a:ext cx="7368767" cy="44396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058801"/>
            <a:ext cx="3099893" cy="344139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2400" b="0" dirty="0"/>
              <a:t>Number of Urban households per 100 people</a:t>
            </a:r>
          </a:p>
          <a:p>
            <a:endParaRPr lang="en-US" sz="2400" b="0" dirty="0"/>
          </a:p>
          <a:p>
            <a:r>
              <a:rPr lang="en-US" sz="2400" b="0" dirty="0"/>
              <a:t>Daman and Diu having highest number of urban households per 100 people</a:t>
            </a:r>
            <a:endParaRPr lang="en-IN" sz="2400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A9088-C5AD-4FF7-8609-1073DF4FD36C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BA57FA-3A00-4EEC-8900-61AED74C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565" y="1875934"/>
            <a:ext cx="7133805" cy="42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10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1859079"/>
            <a:ext cx="3099893" cy="225587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2400" b="0" dirty="0"/>
              <a:t>Number of households per 100 people</a:t>
            </a:r>
          </a:p>
          <a:p>
            <a:endParaRPr lang="en-US" sz="2400" b="0" dirty="0"/>
          </a:p>
          <a:p>
            <a:r>
              <a:rPr lang="en-US" sz="2400" b="0" dirty="0"/>
              <a:t>Himachal having total highest households</a:t>
            </a:r>
            <a:endParaRPr lang="en-IN" sz="2400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A9088-C5AD-4FF7-8609-1073DF4FD36C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DD3BEF-27AF-45FF-9EEF-11C8BB56D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26" y="1809946"/>
            <a:ext cx="7368767" cy="44396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AE3CEC-DBB3-4984-BFA0-3422572E2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40" y="1940559"/>
            <a:ext cx="7079428" cy="419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1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4B600A-4FD7-484C-BA28-3192B65AA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34" y="1617280"/>
            <a:ext cx="7473500" cy="45572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117130"/>
            <a:ext cx="3099893" cy="275787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Percentage of Rural households that have toilet(s) in premise to the total number of households</a:t>
            </a:r>
          </a:p>
          <a:p>
            <a:endParaRPr lang="en-US" sz="1800" b="0" dirty="0"/>
          </a:p>
          <a:p>
            <a:r>
              <a:rPr lang="en-US" sz="1800" b="0" dirty="0"/>
              <a:t>Lakshadweep Rural is on top for providing sanitation facility</a:t>
            </a:r>
          </a:p>
          <a:p>
            <a:endParaRPr lang="en-IN" sz="1800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748DC-BBBE-4C43-92C1-0FDF6A0F91C1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1BD26-2A21-4DB0-A8C6-FE9946F6E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718" y="1777953"/>
            <a:ext cx="7183731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6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EC11D-05EB-4362-BD8C-905917B7B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184" y="1617280"/>
            <a:ext cx="7739406" cy="4811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1786581"/>
            <a:ext cx="3099893" cy="435369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Percentage of Urban households that have toilet(s) in premise to the total number of households</a:t>
            </a:r>
          </a:p>
          <a:p>
            <a:r>
              <a:rPr lang="en-US" sz="1800" b="0" dirty="0"/>
              <a:t>In urban states providing proper sanitations are: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/>
              <a:t>Kerala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/>
              <a:t>Lakshadweep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/>
              <a:t>Tripura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/>
              <a:t>Mizoram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/>
              <a:t>West Bengal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/>
              <a:t>Telangana</a:t>
            </a:r>
            <a:endParaRPr lang="en-IN" sz="1800"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6C3207-1D7F-429D-B7D0-3FEA48B710D0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BC9D4-3F49-4A3A-B0B3-A05D712E1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495" y="1753387"/>
            <a:ext cx="7434412" cy="45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12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EC11D-05EB-4362-BD8C-905917B7B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558" y="1857080"/>
            <a:ext cx="7725032" cy="4581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828301" y="3271947"/>
            <a:ext cx="2215379" cy="96827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Number of Beds Available in each state</a:t>
            </a:r>
            <a:endParaRPr lang="en-IN" sz="1800"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0DF9F-C315-40C5-A2D6-36676585F7E1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A2DBD-1E38-45C2-AC6C-B37769AF1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20" y="1971040"/>
            <a:ext cx="7476464" cy="43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76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EC11D-05EB-4362-BD8C-905917B7B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558" y="1857080"/>
            <a:ext cx="7725032" cy="45814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223262"/>
            <a:ext cx="3099893" cy="306564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Beds Available in each state per 10000 person</a:t>
            </a:r>
          </a:p>
          <a:p>
            <a:endParaRPr lang="en-US" sz="1800" b="0" dirty="0"/>
          </a:p>
          <a:p>
            <a:r>
              <a:rPr lang="en-IN" sz="1800" b="0" dirty="0"/>
              <a:t>Minimum beds available in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Bihar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Jharkhand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Uttar Pradesh</a:t>
            </a:r>
            <a:endParaRPr lang="en-US" sz="1800" b="0" dirty="0"/>
          </a:p>
          <a:p>
            <a:endParaRPr lang="en-IN"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FBDCC-5642-4AC6-B49E-C3123D111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688" y="1979629"/>
            <a:ext cx="7474778" cy="43132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C0DF9F-C315-40C5-A2D6-36676585F7E1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</p:spTree>
    <p:extLst>
      <p:ext uri="{BB962C8B-B14F-4D97-AF65-F5344CB8AC3E}">
        <p14:creationId xmlns:p14="http://schemas.microsoft.com/office/powerpoint/2010/main" val="146952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B48AE5-C45A-639E-C895-87CEE7EA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156" y="3780617"/>
            <a:ext cx="8604032" cy="823912"/>
          </a:xfrm>
        </p:spPr>
        <p:txBody>
          <a:bodyPr/>
          <a:lstStyle/>
          <a:p>
            <a:r>
              <a:rPr lang="en-IN" dirty="0"/>
              <a:t>Analysis of HealthCare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4998A-F2D6-464C-B967-7991650AE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732" y="5264921"/>
            <a:ext cx="2566421" cy="1192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D8DB1-ED1A-429D-9916-8101B3C76162}"/>
              </a:ext>
            </a:extLst>
          </p:cNvPr>
          <p:cNvSpPr txBox="1"/>
          <p:nvPr/>
        </p:nvSpPr>
        <p:spPr>
          <a:xfrm>
            <a:off x="9068583" y="5429839"/>
            <a:ext cx="2705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 :</a:t>
            </a:r>
          </a:p>
          <a:p>
            <a:r>
              <a:rPr lang="en-IN" dirty="0"/>
              <a:t>Lokesh Kumar</a:t>
            </a:r>
          </a:p>
          <a:p>
            <a:r>
              <a:rPr lang="en-IN" dirty="0"/>
              <a:t>FT613</a:t>
            </a:r>
          </a:p>
        </p:txBody>
      </p:sp>
    </p:spTree>
    <p:extLst>
      <p:ext uri="{BB962C8B-B14F-4D97-AF65-F5344CB8AC3E}">
        <p14:creationId xmlns:p14="http://schemas.microsoft.com/office/powerpoint/2010/main" val="655925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F8A8DD-6C3A-4CBB-B85A-5F94D10EB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24" y="1593129"/>
            <a:ext cx="7627218" cy="4808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1666880"/>
            <a:ext cx="3099893" cy="365837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Beds in each state per 1000 person </a:t>
            </a:r>
            <a:r>
              <a:rPr lang="en-IN" sz="1800" b="0" dirty="0"/>
              <a:t>vs WHO standard guidelines </a:t>
            </a:r>
          </a:p>
          <a:p>
            <a:endParaRPr lang="en-IN" sz="1800" b="0" dirty="0"/>
          </a:p>
          <a:p>
            <a:r>
              <a:rPr lang="en-IN" sz="1800" b="0" dirty="0"/>
              <a:t>State/UT satisfying WHO guidelines: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Lakshadweep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Pondicherry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Chandigarh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Andaman and Nicobar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D5AEF-4253-48B9-8205-5AABF15BD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835" y="1696826"/>
            <a:ext cx="7337162" cy="45617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3A0AA-C213-4C74-A034-7094157799BC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</p:spTree>
    <p:extLst>
      <p:ext uri="{BB962C8B-B14F-4D97-AF65-F5344CB8AC3E}">
        <p14:creationId xmlns:p14="http://schemas.microsoft.com/office/powerpoint/2010/main" val="3145802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413493"/>
            <a:ext cx="3099893" cy="21651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Maximum Hospital expansion required as per WHO guidelines in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Bihar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Uttar Pradesh</a:t>
            </a:r>
          </a:p>
          <a:p>
            <a:endParaRPr lang="en-IN" sz="1800" b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AD2FD1-A06C-452A-8166-E2B174360BBE}"/>
              </a:ext>
            </a:extLst>
          </p:cNvPr>
          <p:cNvGrpSpPr/>
          <p:nvPr/>
        </p:nvGrpSpPr>
        <p:grpSpPr>
          <a:xfrm>
            <a:off x="4355184" y="1687023"/>
            <a:ext cx="7608358" cy="4696167"/>
            <a:chOff x="4355184" y="1112363"/>
            <a:chExt cx="7608358" cy="527082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51A670-1F36-4EB6-8EFB-5D622D113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184" y="1112363"/>
              <a:ext cx="7608358" cy="5270827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0AE1B12-4656-4308-B1CA-DEFB097B9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0835" y="1244338"/>
              <a:ext cx="7336172" cy="498431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576BB8E-0581-4E18-BBC0-27922C261500}"/>
              </a:ext>
            </a:extLst>
          </p:cNvPr>
          <p:cNvSpPr txBox="1"/>
          <p:nvPr/>
        </p:nvSpPr>
        <p:spPr>
          <a:xfrm>
            <a:off x="1295520" y="1217023"/>
            <a:ext cx="8103004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sz="2400" dirty="0"/>
              <a:t>Step 4: Visualization based on cleaned data</a:t>
            </a:r>
            <a:endParaRPr lang="en-IN" sz="2400" b="0" dirty="0"/>
          </a:p>
        </p:txBody>
      </p:sp>
    </p:spTree>
    <p:extLst>
      <p:ext uri="{BB962C8B-B14F-4D97-AF65-F5344CB8AC3E}">
        <p14:creationId xmlns:p14="http://schemas.microsoft.com/office/powerpoint/2010/main" val="3078865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F6D5B5-DD0B-474B-9A97-BFF792A1A8E0}"/>
              </a:ext>
            </a:extLst>
          </p:cNvPr>
          <p:cNvGrpSpPr/>
          <p:nvPr/>
        </p:nvGrpSpPr>
        <p:grpSpPr>
          <a:xfrm>
            <a:off x="4383456" y="2174240"/>
            <a:ext cx="7580086" cy="4190096"/>
            <a:chOff x="4873659" y="2082856"/>
            <a:chExt cx="6391372" cy="424377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F0FE7-CA28-4DDB-B38C-08E69652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659" y="2082856"/>
              <a:ext cx="6391372" cy="424377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413599-5222-4E45-AC7F-21E3CD36D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6206" y="2179211"/>
              <a:ext cx="6117995" cy="403305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757181" y="2906619"/>
            <a:ext cx="3099893" cy="197137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endParaRPr lang="en-IN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RDS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Localhost connection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4029B-00D5-40B8-9608-D8EEBB3D28ED}"/>
              </a:ext>
            </a:extLst>
          </p:cNvPr>
          <p:cNvSpPr txBox="1"/>
          <p:nvPr/>
        </p:nvSpPr>
        <p:spPr>
          <a:xfrm>
            <a:off x="1428902" y="1320761"/>
            <a:ext cx="3099893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SQL Connection</a:t>
            </a:r>
            <a:endParaRPr lang="en-IN" b="0" dirty="0"/>
          </a:p>
        </p:txBody>
      </p:sp>
    </p:spTree>
    <p:extLst>
      <p:ext uri="{BB962C8B-B14F-4D97-AF65-F5344CB8AC3E}">
        <p14:creationId xmlns:p14="http://schemas.microsoft.com/office/powerpoint/2010/main" val="3324396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442221" y="2317600"/>
            <a:ext cx="2530339" cy="21537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 To finds the number of households without a toilet on the premise for each district of the state that has the least hospital bed-to-population ratio.</a:t>
            </a:r>
            <a:endParaRPr lang="en-IN" sz="1800" b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FD7692-E9D3-4EE3-99D5-1C82DD32FA60}"/>
              </a:ext>
            </a:extLst>
          </p:cNvPr>
          <p:cNvSpPr/>
          <p:nvPr/>
        </p:nvSpPr>
        <p:spPr>
          <a:xfrm>
            <a:off x="6238240" y="1838960"/>
            <a:ext cx="5567680" cy="38303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57150">
                <a:solidFill>
                  <a:schemeClr val="tx1"/>
                </a:solidFill>
              </a:ln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D61018-0D9C-4129-96AF-4A64EDB0EF26}"/>
              </a:ext>
            </a:extLst>
          </p:cNvPr>
          <p:cNvGrpSpPr/>
          <p:nvPr/>
        </p:nvGrpSpPr>
        <p:grpSpPr>
          <a:xfrm>
            <a:off x="6096000" y="1711804"/>
            <a:ext cx="5867542" cy="4065412"/>
            <a:chOff x="6096000" y="1051404"/>
            <a:chExt cx="5867542" cy="406541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F0FE7-CA28-4DDB-B38C-08E69652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051404"/>
              <a:ext cx="5867542" cy="406541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F93BA59-A867-44C6-AC70-66603F968040}"/>
                </a:ext>
              </a:extLst>
            </p:cNvPr>
            <p:cNvSpPr txBox="1"/>
            <p:nvPr/>
          </p:nvSpPr>
          <p:spPr>
            <a:xfrm>
              <a:off x="7294880" y="1391920"/>
              <a:ext cx="4165600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h.`State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/UT`,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h.District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</a:p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h.Households_Rural+h.Households_Urban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- 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h.Households_Rural_Toilet_Premise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h.Households_Urban_Toilet_Premise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)) as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Household_without_toilet_inpremises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,</a:t>
              </a:r>
            </a:p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h.Population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*0.003 - 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a.HospitalBeds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*1000 /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h.Population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)) as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gap_of_beds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FROM housing h </a:t>
              </a:r>
            </a:p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join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all_hospitals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 </a:t>
              </a:r>
            </a:p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h.`State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/UT`=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a.`State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/UT`</a:t>
              </a:r>
            </a:p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where 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h.Population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*0.003 - 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a.HospitalBeds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*1000 /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h.Population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))&gt;0 and </a:t>
              </a:r>
            </a:p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h.Households_Rural+h.Households_Urban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- (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h.Households_Rural_Toilet_Premise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h.Households_Urban_Toilet_Premise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))&gt;0</a:t>
              </a:r>
            </a:p>
            <a:p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 by </a:t>
              </a:r>
              <a:r>
                <a:rPr lang="en-IN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gap_of_beds</a:t>
              </a:r>
              <a:r>
                <a:rPr lang="en-I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0023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60941" y="2493767"/>
            <a:ext cx="2530339" cy="96827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1800" b="0" dirty="0"/>
              <a:t>Stored Procedure to find details related to specific state or district</a:t>
            </a:r>
            <a:endParaRPr lang="en-IN" sz="1800" b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215496-027C-4821-8D54-3565B12C2C17}"/>
              </a:ext>
            </a:extLst>
          </p:cNvPr>
          <p:cNvGrpSpPr/>
          <p:nvPr/>
        </p:nvGrpSpPr>
        <p:grpSpPr>
          <a:xfrm>
            <a:off x="6096000" y="594204"/>
            <a:ext cx="5867542" cy="5176676"/>
            <a:chOff x="6096000" y="1112364"/>
            <a:chExt cx="5867542" cy="406541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F0FE7-CA28-4DDB-B38C-08E69652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12364"/>
              <a:ext cx="5867542" cy="40654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FD7692-E9D3-4EE3-99D5-1C82DD32FA60}"/>
                </a:ext>
              </a:extLst>
            </p:cNvPr>
            <p:cNvSpPr/>
            <p:nvPr/>
          </p:nvSpPr>
          <p:spPr>
            <a:xfrm>
              <a:off x="6238240" y="1219200"/>
              <a:ext cx="5567680" cy="383032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F93BA59-A867-44C6-AC70-66603F968040}"/>
              </a:ext>
            </a:extLst>
          </p:cNvPr>
          <p:cNvSpPr txBox="1"/>
          <p:nvPr/>
        </p:nvSpPr>
        <p:spPr>
          <a:xfrm>
            <a:off x="6258560" y="721360"/>
            <a:ext cx="2631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PROCEDURE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get_population_district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 dis varchar(48))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District, Population FROM census c where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c.District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dis 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;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22262-10E4-472C-8B99-E982B0212536}"/>
              </a:ext>
            </a:extLst>
          </p:cNvPr>
          <p:cNvSpPr txBox="1"/>
          <p:nvPr/>
        </p:nvSpPr>
        <p:spPr>
          <a:xfrm>
            <a:off x="9184640" y="721360"/>
            <a:ext cx="2631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PROCEDURE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get_population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 state varchar(48))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`State/UT` , District, Population FROM census c where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c.`State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/UT` = state 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;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DFAED-723F-4B40-91D3-91D4E362FCDE}"/>
              </a:ext>
            </a:extLst>
          </p:cNvPr>
          <p:cNvSpPr txBox="1"/>
          <p:nvPr/>
        </p:nvSpPr>
        <p:spPr>
          <a:xfrm>
            <a:off x="6228080" y="2106355"/>
            <a:ext cx="2920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PROCEDURE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senior_citizen_population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 state varchar(40))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`State/UT`, sum(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Senior_Citizen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as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Total_Senior_citizen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census c where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c.`State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/UT` = state  group by `State/UT`;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; 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82E9D-7DC9-45BB-B2CB-12E29B1146DE}"/>
              </a:ext>
            </a:extLst>
          </p:cNvPr>
          <p:cNvSpPr txBox="1"/>
          <p:nvPr/>
        </p:nvSpPr>
        <p:spPr>
          <a:xfrm>
            <a:off x="9133840" y="2177474"/>
            <a:ext cx="2631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PROCEDURE if not exists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get_hospital_beds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 state varchar(40))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SELECT `State/UT`,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HospitalBeds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all_hospitals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where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a.`State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/UT` = state 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;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0135BE-CCDA-4801-9A8D-68A3FE5FA898}"/>
              </a:ext>
            </a:extLst>
          </p:cNvPr>
          <p:cNvSpPr/>
          <p:nvPr/>
        </p:nvSpPr>
        <p:spPr>
          <a:xfrm>
            <a:off x="6238240" y="730538"/>
            <a:ext cx="2768458" cy="31227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B3479F-BC51-4A5A-961E-00E146D1DDD8}"/>
              </a:ext>
            </a:extLst>
          </p:cNvPr>
          <p:cNvSpPr/>
          <p:nvPr/>
        </p:nvSpPr>
        <p:spPr>
          <a:xfrm>
            <a:off x="6248400" y="2106354"/>
            <a:ext cx="5547360" cy="1754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F62909-63F7-458A-86B2-5864E15B648C}"/>
              </a:ext>
            </a:extLst>
          </p:cNvPr>
          <p:cNvSpPr txBox="1"/>
          <p:nvPr/>
        </p:nvSpPr>
        <p:spPr>
          <a:xfrm>
            <a:off x="6482080" y="4128195"/>
            <a:ext cx="4866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PROCEDURE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get_govt_hospital_beds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 state varchar(40))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`State/UT`,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Rural_Government_Beds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Urban_Government_Beds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Total_beds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government_hospital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 where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g.`State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/UT` = state ;  END ;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428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0B8F-40EF-6234-08B5-0FEE8140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743028"/>
            <a:ext cx="10515600" cy="592726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/>
              <a:t>Conclusion </a:t>
            </a:r>
            <a:endParaRPr lang="en-IN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FF7E-AE54-BCD8-5709-5A7B2E0A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endParaRPr lang="en-IN" sz="1600" dirty="0"/>
          </a:p>
          <a:p>
            <a:pPr marL="285750" indent="-285750"/>
            <a:r>
              <a:rPr lang="en-IN" sz="1600" dirty="0"/>
              <a:t>State with less hospitals – Bihar , Jharkhand , Uttar Pradesh</a:t>
            </a:r>
          </a:p>
          <a:p>
            <a:pPr marL="285750" indent="-285750"/>
            <a:r>
              <a:rPr lang="en-IN" sz="1600" dirty="0"/>
              <a:t>States with minimum households – Manipur</a:t>
            </a:r>
          </a:p>
          <a:p>
            <a:pPr marL="285750" indent="-285750"/>
            <a:r>
              <a:rPr lang="en-IN" sz="1600" dirty="0"/>
              <a:t>States falling behind in sanitation facility - </a:t>
            </a:r>
            <a:r>
              <a:rPr lang="en-IN" sz="1600" dirty="0" err="1"/>
              <a:t>chhattisgarh</a:t>
            </a:r>
            <a:r>
              <a:rPr lang="en-IN" sz="1600" dirty="0"/>
              <a:t> , </a:t>
            </a:r>
            <a:r>
              <a:rPr lang="en-IN" sz="1600" dirty="0" err="1"/>
              <a:t>orissa</a:t>
            </a:r>
            <a:r>
              <a:rPr lang="en-IN" sz="1600" dirty="0"/>
              <a:t> , </a:t>
            </a:r>
            <a:r>
              <a:rPr lang="en-IN" sz="1600" dirty="0" err="1"/>
              <a:t>jharkhand</a:t>
            </a:r>
            <a:r>
              <a:rPr lang="en-IN" sz="1600" dirty="0"/>
              <a:t> , Bihar , Madhya Pradesh</a:t>
            </a:r>
          </a:p>
          <a:p>
            <a:pPr marL="285750" indent="-285750"/>
            <a:endParaRPr lang="en-IN" sz="1600" dirty="0"/>
          </a:p>
          <a:p>
            <a:pPr marL="285750" indent="-285750"/>
            <a:r>
              <a:rPr lang="en-IN" sz="1600" dirty="0"/>
              <a:t>States following WHO guidelines – Lakshadweep , Pondicherry , Chandigarh , Andaman and Nicobar</a:t>
            </a:r>
          </a:p>
          <a:p>
            <a:pPr marL="285750" indent="-285750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283741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0B8F-40EF-6234-08B5-0FEE8140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743028"/>
            <a:ext cx="10515600" cy="592726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/>
              <a:t>For Optimisation </a:t>
            </a:r>
            <a:endParaRPr lang="en-IN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FF7E-AE54-BCD8-5709-5A7B2E0A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endParaRPr lang="en-IN" sz="1600" dirty="0"/>
          </a:p>
          <a:p>
            <a:pPr marL="285750" indent="-285750"/>
            <a:r>
              <a:rPr lang="en-IN" sz="1600" dirty="0"/>
              <a:t>Functions and procedures for repetitive task</a:t>
            </a:r>
          </a:p>
          <a:p>
            <a:pPr marL="285750" indent="-285750"/>
            <a:endParaRPr lang="en-IN" sz="1600" dirty="0"/>
          </a:p>
          <a:p>
            <a:pPr marL="285750" indent="-285750"/>
            <a:r>
              <a:rPr lang="en-IN" sz="1600" dirty="0" err="1"/>
              <a:t>Inplace</a:t>
            </a:r>
            <a:r>
              <a:rPr lang="en-IN" sz="1600" dirty="0"/>
              <a:t> operation to reduce memory consumption</a:t>
            </a:r>
          </a:p>
          <a:p>
            <a:pPr marL="285750" indent="-285750"/>
            <a:endParaRPr lang="en-IN" sz="1600" dirty="0"/>
          </a:p>
          <a:p>
            <a:pPr marL="285750" indent="-285750"/>
            <a:r>
              <a:rPr lang="en-IN" sz="1600" dirty="0" err="1"/>
              <a:t>builtin</a:t>
            </a:r>
            <a:r>
              <a:rPr lang="en-IN" sz="1600" dirty="0"/>
              <a:t> function </a:t>
            </a:r>
          </a:p>
          <a:p>
            <a:pPr marL="285750" indent="-285750"/>
            <a:endParaRPr lang="en-IN" sz="1600" dirty="0"/>
          </a:p>
          <a:p>
            <a:pPr marL="285750" indent="-285750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697696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0B8F-40EF-6234-08B5-0FEE8140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743028"/>
            <a:ext cx="10515600" cy="592726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/>
              <a:t>Future Scope </a:t>
            </a:r>
            <a:endParaRPr lang="en-IN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FF7E-AE54-BCD8-5709-5A7B2E0A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endParaRPr lang="en-IN" sz="1600" dirty="0"/>
          </a:p>
          <a:p>
            <a:pPr marL="285750" indent="-285750"/>
            <a:r>
              <a:rPr lang="en-IN" sz="1600" dirty="0"/>
              <a:t>BI tools can be implemented for better visualization</a:t>
            </a:r>
          </a:p>
          <a:p>
            <a:pPr marL="285750" indent="-285750"/>
            <a:r>
              <a:rPr lang="en-IN" sz="1600" dirty="0"/>
              <a:t>Cloud Integration can be enhanced </a:t>
            </a:r>
          </a:p>
          <a:p>
            <a:pPr marL="285750" indent="-285750"/>
            <a:r>
              <a:rPr lang="en-IN" sz="1600" dirty="0"/>
              <a:t>For decision making analysis can be performed on other parameters as well like literacy and GDP of each state.</a:t>
            </a:r>
          </a:p>
          <a:p>
            <a:pPr marL="285750" indent="-285750"/>
            <a:endParaRPr lang="en-IN" sz="1600" dirty="0"/>
          </a:p>
          <a:p>
            <a:pPr marL="285750" indent="-285750"/>
            <a:endParaRPr lang="en-IN" sz="1600" dirty="0"/>
          </a:p>
          <a:p>
            <a:pPr marL="285750" indent="-285750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278330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E88B67-0943-90F2-81A8-4EB3BC1DE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13321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961022-84F3-433E-AF9E-D998D766DB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19300" y="1298124"/>
            <a:ext cx="4317910" cy="43485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2" y="1298124"/>
            <a:ext cx="3540702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 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D1643-4CDB-1D44-3E89-04E4A5EFD292}"/>
              </a:ext>
            </a:extLst>
          </p:cNvPr>
          <p:cNvSpPr txBox="1"/>
          <p:nvPr/>
        </p:nvSpPr>
        <p:spPr>
          <a:xfrm>
            <a:off x="1805420" y="2166082"/>
            <a:ext cx="6094268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Tools and Technologies used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Statistics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Data Cleaning and Visualization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RDS and SQL connection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Procedures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Conclusion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Future Scope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46BBC3-4451-47FA-A6BC-B7E47500C824}"/>
              </a:ext>
            </a:extLst>
          </p:cNvPr>
          <p:cNvCxnSpPr>
            <a:cxnSpLocks/>
          </p:cNvCxnSpPr>
          <p:nvPr/>
        </p:nvCxnSpPr>
        <p:spPr>
          <a:xfrm flipH="1">
            <a:off x="7692272" y="2064470"/>
            <a:ext cx="377073" cy="282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0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2" y="1298124"/>
            <a:ext cx="3540702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Overview: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D1643-4CDB-1D44-3E89-04E4A5EFD292}"/>
              </a:ext>
            </a:extLst>
          </p:cNvPr>
          <p:cNvSpPr txBox="1"/>
          <p:nvPr/>
        </p:nvSpPr>
        <p:spPr>
          <a:xfrm>
            <a:off x="1805419" y="2460722"/>
            <a:ext cx="10025219" cy="1676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Processing the 2011 census data to find some relevant information about the healthcare department.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values of some of data is missing ,that we have found by using data from other fields.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Analyse data  after processing and filling the missing values on healthcare data.  </a:t>
            </a:r>
          </a:p>
        </p:txBody>
      </p:sp>
    </p:spTree>
    <p:extLst>
      <p:ext uri="{BB962C8B-B14F-4D97-AF65-F5344CB8AC3E}">
        <p14:creationId xmlns:p14="http://schemas.microsoft.com/office/powerpoint/2010/main" val="4130945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3EAA-1D88-6297-4D29-04900CE1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318" y="1302854"/>
            <a:ext cx="7524564" cy="470000"/>
          </a:xfr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Tools and Technologies Used: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B44FE5-3803-253C-8426-FB50216AB381}"/>
              </a:ext>
            </a:extLst>
          </p:cNvPr>
          <p:cNvSpPr/>
          <p:nvPr/>
        </p:nvSpPr>
        <p:spPr>
          <a:xfrm>
            <a:off x="2448792" y="2498437"/>
            <a:ext cx="2133600" cy="2098964"/>
          </a:xfrm>
          <a:prstGeom prst="roundRect">
            <a:avLst>
              <a:gd name="adj" fmla="val 1806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252698-1A0D-A7F9-BAEE-ADE7D4F35E8F}"/>
              </a:ext>
            </a:extLst>
          </p:cNvPr>
          <p:cNvGrpSpPr/>
          <p:nvPr/>
        </p:nvGrpSpPr>
        <p:grpSpPr>
          <a:xfrm>
            <a:off x="4797138" y="2498437"/>
            <a:ext cx="2133600" cy="2098964"/>
            <a:chOff x="3851566" y="2955637"/>
            <a:chExt cx="2133600" cy="209896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5EF8D0C-89A7-C733-6482-BAE052A8A1E7}"/>
                </a:ext>
              </a:extLst>
            </p:cNvPr>
            <p:cNvSpPr/>
            <p:nvPr/>
          </p:nvSpPr>
          <p:spPr>
            <a:xfrm>
              <a:off x="3851566" y="2955637"/>
              <a:ext cx="2133600" cy="2098964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61CB7320-260B-7B8A-1F1B-F19981C6E43B}"/>
                </a:ext>
              </a:extLst>
            </p:cNvPr>
            <p:cNvSpPr txBox="1">
              <a:spLocks/>
            </p:cNvSpPr>
            <p:nvPr/>
          </p:nvSpPr>
          <p:spPr>
            <a:xfrm>
              <a:off x="4507599" y="3818996"/>
              <a:ext cx="1016184" cy="44334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600" b="1" dirty="0"/>
                <a:t>Tool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6084A8-7A30-FF20-11C4-40E0D8FE2A08}"/>
              </a:ext>
            </a:extLst>
          </p:cNvPr>
          <p:cNvGrpSpPr/>
          <p:nvPr/>
        </p:nvGrpSpPr>
        <p:grpSpPr>
          <a:xfrm>
            <a:off x="7145484" y="2498437"/>
            <a:ext cx="2133600" cy="2098964"/>
            <a:chOff x="6199912" y="2955637"/>
            <a:chExt cx="2133600" cy="209896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DF68068-59AE-6979-E4E1-A6AB2E08F334}"/>
                </a:ext>
              </a:extLst>
            </p:cNvPr>
            <p:cNvSpPr/>
            <p:nvPr/>
          </p:nvSpPr>
          <p:spPr>
            <a:xfrm>
              <a:off x="6199912" y="2955637"/>
              <a:ext cx="2133600" cy="2098964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678FD8B-23F9-F610-E6B0-C6956195C870}"/>
                </a:ext>
              </a:extLst>
            </p:cNvPr>
            <p:cNvSpPr txBox="1">
              <a:spLocks/>
            </p:cNvSpPr>
            <p:nvPr/>
          </p:nvSpPr>
          <p:spPr>
            <a:xfrm>
              <a:off x="6855945" y="3836314"/>
              <a:ext cx="1016184" cy="44334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600" b="1" dirty="0"/>
                <a:t>Tool 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BC02D8-2809-288C-01AA-337CC7AF8E74}"/>
              </a:ext>
            </a:extLst>
          </p:cNvPr>
          <p:cNvGrpSpPr/>
          <p:nvPr/>
        </p:nvGrpSpPr>
        <p:grpSpPr>
          <a:xfrm>
            <a:off x="9493830" y="2498437"/>
            <a:ext cx="2133600" cy="2098964"/>
            <a:chOff x="8548258" y="2955637"/>
            <a:chExt cx="2133600" cy="209896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ACE232D-A66E-6BC6-A79F-1426F92A4C17}"/>
                </a:ext>
              </a:extLst>
            </p:cNvPr>
            <p:cNvSpPr/>
            <p:nvPr/>
          </p:nvSpPr>
          <p:spPr>
            <a:xfrm>
              <a:off x="8548258" y="2955637"/>
              <a:ext cx="2133600" cy="2098964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B8FE224A-FAB2-3A44-DAA9-639DA3005A55}"/>
                </a:ext>
              </a:extLst>
            </p:cNvPr>
            <p:cNvSpPr txBox="1">
              <a:spLocks/>
            </p:cNvSpPr>
            <p:nvPr/>
          </p:nvSpPr>
          <p:spPr>
            <a:xfrm>
              <a:off x="9233966" y="3870565"/>
              <a:ext cx="1016184" cy="34020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GB" sz="1600" b="1" dirty="0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D077F74-CD55-DF2A-E984-8095152964FC}"/>
              </a:ext>
            </a:extLst>
          </p:cNvPr>
          <p:cNvSpPr txBox="1">
            <a:spLocks/>
          </p:cNvSpPr>
          <p:nvPr/>
        </p:nvSpPr>
        <p:spPr>
          <a:xfrm>
            <a:off x="3098045" y="3341281"/>
            <a:ext cx="1016184" cy="4433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Tool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1B86D-5A72-4D6A-A4FA-EE846F2AE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48791" y="2498436"/>
            <a:ext cx="2137683" cy="20989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24EBAB-3E0D-4520-903F-233B675A9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08478" y="2498434"/>
            <a:ext cx="2122260" cy="20989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6C7267-EC34-42A7-9734-B88DC0ECE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505171" y="2762054"/>
            <a:ext cx="2122259" cy="15459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62647E-1405-46E7-95AB-F69E770B3C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152742" y="2498434"/>
            <a:ext cx="2126342" cy="20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3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3EAA-1D88-6297-4D29-04900CE1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318" y="1325488"/>
            <a:ext cx="7524564" cy="424732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Libraries/Packages/Features Used: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94A93-6405-4AA5-94CD-2D5B8D7D6965}"/>
              </a:ext>
            </a:extLst>
          </p:cNvPr>
          <p:cNvSpPr txBox="1"/>
          <p:nvPr/>
        </p:nvSpPr>
        <p:spPr>
          <a:xfrm>
            <a:off x="1814847" y="2460722"/>
            <a:ext cx="6094268" cy="3892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Pandas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Matplotlib 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Pymysql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 Sqlalchemy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RDS on AWS</a:t>
            </a: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&amp; GITHUB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8DA270-81E3-4C55-83FC-BF6FBB71CE89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50625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38FB89-B14A-49B2-9E98-F6F488ABAE5F}"/>
              </a:ext>
            </a:extLst>
          </p:cNvPr>
          <p:cNvSpPr/>
          <p:nvPr/>
        </p:nvSpPr>
        <p:spPr>
          <a:xfrm>
            <a:off x="2538952" y="1666235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Headline Statistics (1/2):</a:t>
            </a:r>
          </a:p>
          <a:p>
            <a:endParaRPr lang="en-US" dirty="0"/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Average Execution Time – 5 min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Lines of Codes (LoC/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KLoC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 – 2.3 K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Total number of functions and procedures – 35 approx.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Number of built-in functions used – 20 approx.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Number of user-defined functions used - 5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Number of user-defined Procedures used - 10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Avg. number of lines per function - 4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300521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39799B-F150-4CFE-B79E-6252AFF93891}"/>
              </a:ext>
            </a:extLst>
          </p:cNvPr>
          <p:cNvSpPr/>
          <p:nvPr/>
        </p:nvSpPr>
        <p:spPr>
          <a:xfrm>
            <a:off x="2538952" y="1666235"/>
            <a:ext cx="6096000" cy="252376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</a:rPr>
              <a:t>Headline Statistics (2/2):</a:t>
            </a:r>
          </a:p>
          <a:p>
            <a:endParaRPr lang="en-US" dirty="0"/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Number of comments written - 27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IDE/Code Editor Used 	 - 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Jupyter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Notebook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Function/Complexity breakdown: </a:t>
            </a:r>
            <a:endParaRPr lang="en-US" dirty="0">
              <a:solidFill>
                <a:srgbClr val="000000"/>
              </a:solidFill>
              <a:latin typeface="Noto Sans Symbols"/>
            </a:endParaRP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Simple Implementations - 70%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Intermediate Implementations - 25%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Complex Implementations – 5%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73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0D6054-BBB1-4B16-898A-AB5FFE258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15" y="2168160"/>
            <a:ext cx="5891753" cy="3716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1" y="1378723"/>
            <a:ext cx="6834622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Step 1: Dump Unwanted Columns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178D7-01D9-4125-A299-5A5BC384F0FC}"/>
              </a:ext>
            </a:extLst>
          </p:cNvPr>
          <p:cNvSpPr txBox="1"/>
          <p:nvPr/>
        </p:nvSpPr>
        <p:spPr>
          <a:xfrm flipH="1">
            <a:off x="1506872" y="2809189"/>
            <a:ext cx="32348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left with a Dataframe that is only 15 columns down from 118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Rename the Column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New State/UT 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Telangana formed in 2014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Laddakh formed in 2019</a:t>
            </a:r>
            <a:br>
              <a:rPr lang="en-US" dirty="0"/>
            </a:b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5ECB31-0273-40D6-9CC3-6B8973AFA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580" y="2264680"/>
            <a:ext cx="5589420" cy="351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53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8747</TotalTime>
  <Words>1136</Words>
  <Application>Microsoft Office PowerPoint</Application>
  <PresentationFormat>Widescreen</PresentationFormat>
  <Paragraphs>171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Courier New</vt:lpstr>
      <vt:lpstr>Helvetica</vt:lpstr>
      <vt:lpstr>Noto Sans Symbols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Tools and Technologies Used:</vt:lpstr>
      <vt:lpstr>Libraries/Packages/Features Used: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</vt:lpstr>
      <vt:lpstr>For Optimisation </vt:lpstr>
      <vt:lpstr>Future Scope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Jackson</dc:creator>
  <cp:lastModifiedBy>futurense</cp:lastModifiedBy>
  <cp:revision>108</cp:revision>
  <dcterms:created xsi:type="dcterms:W3CDTF">2022-12-05T10:10:22Z</dcterms:created>
  <dcterms:modified xsi:type="dcterms:W3CDTF">2023-03-19T03:57:18Z</dcterms:modified>
</cp:coreProperties>
</file>